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Light" charset="1" panose="020B03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Ultra-Bold" charset="1" panose="00000000000000000000"/>
      <p:regular r:id="rId20"/>
    </p:embeddedFont>
    <p:embeddedFont>
      <p:font typeface="Open Sans Ultra-Bold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37" Target="slides/slide16.xml" Type="http://schemas.openxmlformats.org/officeDocument/2006/relationships/slide"/><Relationship Id="rId38" Target="slides/slide17.xml" Type="http://schemas.openxmlformats.org/officeDocument/2006/relationships/slide"/><Relationship Id="rId39" Target="slides/slide18.xml" Type="http://schemas.openxmlformats.org/officeDocument/2006/relationships/slide"/><Relationship Id="rId4" Target="theme/theme1.xml" Type="http://schemas.openxmlformats.org/officeDocument/2006/relationships/theme"/><Relationship Id="rId40" Target="slides/slide19.xml" Type="http://schemas.openxmlformats.org/officeDocument/2006/relationships/slide"/><Relationship Id="rId41" Target="slides/slide20.xml" Type="http://schemas.openxmlformats.org/officeDocument/2006/relationships/slide"/><Relationship Id="rId42" Target="slides/slide21.xml" Type="http://schemas.openxmlformats.org/officeDocument/2006/relationships/slide"/><Relationship Id="rId43" Target="slides/slide2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jpeg" Type="http://schemas.openxmlformats.org/officeDocument/2006/relationships/image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Relationship Id="rId7" Target="../media/image27.jpeg" Type="http://schemas.openxmlformats.org/officeDocument/2006/relationships/image"/><Relationship Id="rId8" Target="../media/image28.jpeg" Type="http://schemas.openxmlformats.org/officeDocument/2006/relationships/image"/><Relationship Id="rId9" Target="../media/image29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508181" y="0"/>
            <a:ext cx="779819" cy="10287000"/>
          </a:xfrm>
          <a:custGeom>
            <a:avLst/>
            <a:gdLst/>
            <a:ahLst/>
            <a:cxnLst/>
            <a:rect r="r" b="b" t="t" l="l"/>
            <a:pathLst>
              <a:path h="10287000" w="779819">
                <a:moveTo>
                  <a:pt x="0" y="0"/>
                </a:moveTo>
                <a:lnTo>
                  <a:pt x="779819" y="0"/>
                </a:lnTo>
                <a:lnTo>
                  <a:pt x="7798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8939" t="-19416" r="-2125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5656" y="1915453"/>
            <a:ext cx="16796689" cy="3801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80"/>
              </a:lnSpc>
            </a:pPr>
            <a:r>
              <a:rPr lang="en-US" sz="6800">
                <a:solidFill>
                  <a:srgbClr val="590CD7"/>
                </a:solidFill>
                <a:latin typeface="Open Sans Bold"/>
              </a:rPr>
              <a:t>Деятельность службы психологической поддержки КазАДИ в 1-ом полугодии</a:t>
            </a:r>
          </a:p>
          <a:p>
            <a:pPr algn="ctr">
              <a:lnSpc>
                <a:spcPts val="7480"/>
              </a:lnSpc>
            </a:pPr>
            <a:r>
              <a:rPr lang="en-US" sz="6800">
                <a:solidFill>
                  <a:srgbClr val="590CD7"/>
                </a:solidFill>
                <a:latin typeface="Open Sans Bold"/>
              </a:rPr>
              <a:t>2023-2024 учебного года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24183" y="7238849"/>
            <a:ext cx="5635117" cy="1490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590CD7"/>
                </a:solidFill>
                <a:latin typeface="Roboto"/>
              </a:rPr>
              <a:t>Гуль-Гуль Мамирканова,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590CD7"/>
                </a:solidFill>
                <a:latin typeface="Roboto"/>
              </a:rPr>
              <a:t>магистр социальных наук по специальности психология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0" y="9330130"/>
            <a:ext cx="18288000" cy="956870"/>
          </a:xfrm>
          <a:prstGeom prst="rect">
            <a:avLst/>
          </a:prstGeom>
          <a:solidFill>
            <a:srgbClr val="D1C9C2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0" y="28575"/>
            <a:ext cx="16796689" cy="397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590CD7"/>
                </a:solidFill>
                <a:latin typeface="Open Sans"/>
              </a:rPr>
              <a:t>КазАДИ им. Л.Б. Гончарова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15640" y="-23355"/>
            <a:ext cx="16932497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00"/>
              </a:lnSpc>
              <a:spcBef>
                <a:spcPct val="0"/>
              </a:spcBef>
            </a:pPr>
            <a:r>
              <a:rPr lang="en-US" sz="5500">
                <a:solidFill>
                  <a:srgbClr val="E4100A"/>
                </a:solidFill>
                <a:latin typeface="Open Sans"/>
              </a:rPr>
              <a:t>2. Опросник САН - диагностика по определению уровня психоэмоциональных состояний - самочувствия, активности, настроения.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6331" y="2397465"/>
            <a:ext cx="17230457" cy="842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590CD7"/>
                </a:solidFill>
                <a:latin typeface="Roboto Bold"/>
              </a:rPr>
              <a:t>Самочувствие</a:t>
            </a:r>
            <a:r>
              <a:rPr lang="en-US" sz="3199">
                <a:solidFill>
                  <a:srgbClr val="590CD7"/>
                </a:solidFill>
                <a:latin typeface="Roboto"/>
              </a:rPr>
              <a:t> - это комплекс субъективных ощущений, отражающих степень психологической и физиологической комфортности состояния человека, направление мыслей, чувств и т.п.</a:t>
            </a:r>
          </a:p>
          <a:p>
            <a:pPr algn="just">
              <a:lnSpc>
                <a:spcPts val="4479"/>
              </a:lnSpc>
            </a:pPr>
          </a:p>
          <a:p>
            <a:pPr algn="just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590CD7"/>
                </a:solidFill>
                <a:latin typeface="Roboto Bold"/>
              </a:rPr>
              <a:t>Активность</a:t>
            </a:r>
            <a:r>
              <a:rPr lang="en-US" sz="3199">
                <a:solidFill>
                  <a:srgbClr val="590CD7"/>
                </a:solidFill>
                <a:latin typeface="Roboto"/>
              </a:rPr>
              <a:t> - это всеобщая характеристика живых существ, их собственная динамика как источник преобразования или поддержания жизненно значимых связей с окружающей средой, имеющая свою иерархию - химическая, физическая, психическая активность, активность сознания, личности, группы, общества.</a:t>
            </a: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590CD7"/>
                </a:solidFill>
                <a:latin typeface="Roboto"/>
              </a:rPr>
              <a:t>       </a:t>
            </a:r>
            <a:r>
              <a:rPr lang="en-US" sz="3199">
                <a:solidFill>
                  <a:srgbClr val="590CD7"/>
                </a:solidFill>
                <a:latin typeface="Roboto"/>
              </a:rPr>
              <a:t>Активность может быть определена как одна из сфер проявления темперамента. </a:t>
            </a:r>
          </a:p>
          <a:p>
            <a:pPr algn="just">
              <a:lnSpc>
                <a:spcPts val="4479"/>
              </a:lnSpc>
            </a:pPr>
          </a:p>
          <a:p>
            <a:pPr algn="just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590CD7"/>
                </a:solidFill>
                <a:latin typeface="Roboto Bold"/>
              </a:rPr>
              <a:t>Настроение </a:t>
            </a:r>
            <a:r>
              <a:rPr lang="en-US" sz="3199">
                <a:solidFill>
                  <a:srgbClr val="590CD7"/>
                </a:solidFill>
                <a:latin typeface="Roboto"/>
              </a:rPr>
              <a:t>- это эмоциональное состояние, которое может влиять на поведение человека. это эмоциональный отклик на воздействия любого характера. настроение характеризуется эмоциональным тоном (положительным - веселое, жизнерадостное, повышенное. Или отрицательное - грустное, подавленное, пониженное)  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53620" y="57150"/>
            <a:ext cx="14498994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0"/>
              </a:lnSpc>
              <a:spcBef>
                <a:spcPct val="0"/>
              </a:spcBef>
            </a:pPr>
            <a:r>
              <a:rPr lang="en-US" sz="4300">
                <a:solidFill>
                  <a:srgbClr val="590CD7"/>
                </a:solidFill>
                <a:latin typeface="Open Sans"/>
              </a:rPr>
              <a:t>Опросник САН - диагностика по определению уровня психоэмоциональных состояний - самочувствия, активности, настроения.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67197" y="2699383"/>
            <a:ext cx="15953606" cy="7587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E4100A"/>
                </a:solidFill>
                <a:latin typeface="Roboto"/>
              </a:rPr>
              <a:t>Опрошено: 259 респондентов; </a:t>
            </a:r>
          </a:p>
          <a:p>
            <a:pPr algn="ctr">
              <a:lnSpc>
                <a:spcPts val="7559"/>
              </a:lnSpc>
            </a:pP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590CD7"/>
                </a:solidFill>
                <a:latin typeface="Roboto"/>
              </a:rPr>
              <a:t>из них: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590CD7"/>
                </a:solidFill>
                <a:latin typeface="Roboto"/>
              </a:rPr>
              <a:t>1 курс - 72 студента;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590CD7"/>
                </a:solidFill>
                <a:latin typeface="Roboto"/>
              </a:rPr>
              <a:t>2 курс - 88 студентов;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590CD7"/>
                </a:solidFill>
                <a:latin typeface="Roboto"/>
              </a:rPr>
              <a:t>3 курс - 43 студента;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590CD7"/>
                </a:solidFill>
                <a:latin typeface="Roboto"/>
              </a:rPr>
              <a:t>4 курс - 56 студентов. </a:t>
            </a:r>
          </a:p>
          <a:p>
            <a:pPr algn="ctr">
              <a:lnSpc>
                <a:spcPts val="755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798592"/>
            <a:ext cx="18288000" cy="6065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590CD7"/>
                </a:solidFill>
                <a:latin typeface="Roboto"/>
              </a:rPr>
              <a:t>Средние показатели уровня психоэмоциональных состояний студентов КазАДИ</a:t>
            </a:r>
          </a:p>
          <a:p>
            <a:pPr algn="ctr">
              <a:lnSpc>
                <a:spcPts val="6719"/>
              </a:lnSpc>
            </a:pP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E4100A"/>
                </a:solidFill>
                <a:latin typeface="Roboto"/>
              </a:rPr>
              <a:t>Самочувствие - 5,6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E4100A"/>
                </a:solidFill>
                <a:latin typeface="Roboto"/>
              </a:rPr>
              <a:t>Активность - 4,4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E4100A"/>
                </a:solidFill>
                <a:latin typeface="Roboto"/>
              </a:rPr>
              <a:t>Настроение - 5,7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153620" y="704850"/>
            <a:ext cx="14498994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0"/>
              </a:lnSpc>
              <a:spcBef>
                <a:spcPct val="0"/>
              </a:spcBef>
            </a:pPr>
            <a:r>
              <a:rPr lang="en-US" sz="4300">
                <a:solidFill>
                  <a:srgbClr val="590CD7"/>
                </a:solidFill>
                <a:latin typeface="Open Sans"/>
              </a:rPr>
              <a:t>Опросник САН - диагностика по определению уровня психоэмоциональных состояний - самочувствия, активности, настроения.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87182" y="2514600"/>
            <a:ext cx="8431870" cy="115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E4100A"/>
                </a:solidFill>
                <a:latin typeface="Roboto"/>
              </a:rPr>
              <a:t>Результаты опроса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305941" cy="5295100"/>
          </a:xfrm>
          <a:custGeom>
            <a:avLst/>
            <a:gdLst/>
            <a:ahLst/>
            <a:cxnLst/>
            <a:rect r="r" b="b" t="t" l="l"/>
            <a:pathLst>
              <a:path h="5295100" w="9305941">
                <a:moveTo>
                  <a:pt x="0" y="0"/>
                </a:moveTo>
                <a:lnTo>
                  <a:pt x="9305941" y="0"/>
                </a:lnTo>
                <a:lnTo>
                  <a:pt x="9305941" y="5295100"/>
                </a:lnTo>
                <a:lnTo>
                  <a:pt x="0" y="5295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44237" y="-28803"/>
            <a:ext cx="9190533" cy="5323903"/>
          </a:xfrm>
          <a:custGeom>
            <a:avLst/>
            <a:gdLst/>
            <a:ahLst/>
            <a:cxnLst/>
            <a:rect r="r" b="b" t="t" l="l"/>
            <a:pathLst>
              <a:path h="5323903" w="9190533">
                <a:moveTo>
                  <a:pt x="0" y="0"/>
                </a:moveTo>
                <a:lnTo>
                  <a:pt x="9190533" y="0"/>
                </a:lnTo>
                <a:lnTo>
                  <a:pt x="9190533" y="5323903"/>
                </a:lnTo>
                <a:lnTo>
                  <a:pt x="0" y="53239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524903" y="5143500"/>
            <a:ext cx="8604947" cy="5237027"/>
          </a:xfrm>
          <a:custGeom>
            <a:avLst/>
            <a:gdLst/>
            <a:ahLst/>
            <a:cxnLst/>
            <a:rect r="r" b="b" t="t" l="l"/>
            <a:pathLst>
              <a:path h="5237027" w="8604947">
                <a:moveTo>
                  <a:pt x="0" y="0"/>
                </a:moveTo>
                <a:lnTo>
                  <a:pt x="8604947" y="0"/>
                </a:lnTo>
                <a:lnTo>
                  <a:pt x="8604947" y="5237027"/>
                </a:lnTo>
                <a:lnTo>
                  <a:pt x="0" y="523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-71437"/>
            <a:ext cx="1828800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>
                <a:solidFill>
                  <a:srgbClr val="E4100A"/>
                </a:solidFill>
                <a:latin typeface="Open Sans"/>
              </a:rPr>
              <a:t>Развитие, профилактика, обучение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233487"/>
            <a:ext cx="16691988" cy="910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7099">
                <a:solidFill>
                  <a:srgbClr val="590CD7"/>
                </a:solidFill>
                <a:latin typeface="Open Sans"/>
              </a:rPr>
              <a:t> Тренинги личностного развития; </a:t>
            </a:r>
          </a:p>
          <a:p>
            <a:pPr algn="ctr">
              <a:lnSpc>
                <a:spcPts val="8519"/>
              </a:lnSpc>
            </a:pPr>
            <a:r>
              <a:rPr lang="en-US" sz="7099">
                <a:solidFill>
                  <a:srgbClr val="590CD7"/>
                </a:solidFill>
                <a:latin typeface="Open Sans"/>
              </a:rPr>
              <a:t>танцевально-психологические тренинги:</a:t>
            </a:r>
          </a:p>
          <a:p>
            <a:pPr algn="ctr">
              <a:lnSpc>
                <a:spcPts val="6600"/>
              </a:lnSpc>
            </a:pPr>
          </a:p>
          <a:p>
            <a:pPr algn="ctr">
              <a:lnSpc>
                <a:spcPts val="6600"/>
              </a:lnSpc>
            </a:pPr>
          </a:p>
          <a:p>
            <a:pPr algn="ctr" marL="1187454" indent="-593727" lvl="1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rgbClr val="590CD7"/>
                </a:solidFill>
                <a:latin typeface="Open Sans"/>
              </a:rPr>
              <a:t>“ӨЗІҢЕ СЕН! BELIEVE  IN YOUSELF!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590CD7"/>
                </a:solidFill>
                <a:latin typeface="Open Sans"/>
              </a:rPr>
              <a:t>ПОВЕРЬ В СЕБЯ!”</a:t>
            </a:r>
          </a:p>
          <a:p>
            <a:pPr algn="ctr">
              <a:lnSpc>
                <a:spcPts val="6600"/>
              </a:lnSpc>
            </a:pPr>
          </a:p>
          <a:p>
            <a:pPr algn="ctr" marL="1187454" indent="-593727" lvl="1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rgbClr val="590CD7"/>
                </a:solidFill>
                <a:latin typeface="Open Sans"/>
              </a:rPr>
              <a:t>“EMBODIED EMOTIONS. БЕЙНЕЛЕНГЕН ЭМОЦИЯЛАР. ВОПЛОЩЕННЫЕ ЭМОЦИИ”</a:t>
            </a:r>
            <a:r>
              <a:rPr lang="en-US" sz="5500">
                <a:solidFill>
                  <a:srgbClr val="590CD7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458540"/>
            <a:ext cx="4795130" cy="4828460"/>
          </a:xfrm>
          <a:custGeom>
            <a:avLst/>
            <a:gdLst/>
            <a:ahLst/>
            <a:cxnLst/>
            <a:rect r="r" b="b" t="t" l="l"/>
            <a:pathLst>
              <a:path h="4828460" w="4795130">
                <a:moveTo>
                  <a:pt x="0" y="0"/>
                </a:moveTo>
                <a:lnTo>
                  <a:pt x="4795130" y="0"/>
                </a:lnTo>
                <a:lnTo>
                  <a:pt x="4795130" y="4828460"/>
                </a:lnTo>
                <a:lnTo>
                  <a:pt x="0" y="482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242" r="0" b="-202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65921" y="32106"/>
            <a:ext cx="7326461" cy="7377386"/>
          </a:xfrm>
          <a:custGeom>
            <a:avLst/>
            <a:gdLst/>
            <a:ahLst/>
            <a:cxnLst/>
            <a:rect r="r" b="b" t="t" l="l"/>
            <a:pathLst>
              <a:path h="7377386" w="7326461">
                <a:moveTo>
                  <a:pt x="0" y="0"/>
                </a:moveTo>
                <a:lnTo>
                  <a:pt x="7326462" y="0"/>
                </a:lnTo>
                <a:lnTo>
                  <a:pt x="7326462" y="7377387"/>
                </a:lnTo>
                <a:lnTo>
                  <a:pt x="0" y="73773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048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02583" y="4531985"/>
            <a:ext cx="4316261" cy="5755015"/>
          </a:xfrm>
          <a:custGeom>
            <a:avLst/>
            <a:gdLst/>
            <a:ahLst/>
            <a:cxnLst/>
            <a:rect r="r" b="b" t="t" l="l"/>
            <a:pathLst>
              <a:path h="5755015" w="4316261">
                <a:moveTo>
                  <a:pt x="0" y="0"/>
                </a:moveTo>
                <a:lnTo>
                  <a:pt x="4316261" y="0"/>
                </a:lnTo>
                <a:lnTo>
                  <a:pt x="4316261" y="5755015"/>
                </a:lnTo>
                <a:lnTo>
                  <a:pt x="0" y="575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33427" y="857250"/>
            <a:ext cx="5454573" cy="7272764"/>
          </a:xfrm>
          <a:custGeom>
            <a:avLst/>
            <a:gdLst/>
            <a:ahLst/>
            <a:cxnLst/>
            <a:rect r="r" b="b" t="t" l="l"/>
            <a:pathLst>
              <a:path h="7272764" w="5454573">
                <a:moveTo>
                  <a:pt x="0" y="0"/>
                </a:moveTo>
                <a:lnTo>
                  <a:pt x="5454573" y="0"/>
                </a:lnTo>
                <a:lnTo>
                  <a:pt x="5454573" y="7272764"/>
                </a:lnTo>
                <a:lnTo>
                  <a:pt x="0" y="7272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66798" y="-9525"/>
            <a:ext cx="14621202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10"/>
              </a:lnSpc>
            </a:pPr>
            <a:r>
              <a:rPr lang="en-US" sz="5675">
                <a:solidFill>
                  <a:srgbClr val="E4100A"/>
                </a:solidFill>
                <a:latin typeface="Open Sans"/>
              </a:rPr>
              <a:t>                   Танцевально-психологические</a:t>
            </a:r>
          </a:p>
          <a:p>
            <a:pPr marL="0" indent="0" lvl="0">
              <a:lnSpc>
                <a:spcPts val="6810"/>
              </a:lnSpc>
            </a:pPr>
            <a:r>
              <a:rPr lang="en-US" sz="5675">
                <a:solidFill>
                  <a:srgbClr val="E4100A"/>
                </a:solidFill>
                <a:latin typeface="Open Sans"/>
              </a:rPr>
              <a:t>                               тренинги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679517" y="1725325"/>
            <a:ext cx="5881196" cy="7841595"/>
          </a:xfrm>
          <a:custGeom>
            <a:avLst/>
            <a:gdLst/>
            <a:ahLst/>
            <a:cxnLst/>
            <a:rect r="r" b="b" t="t" l="l"/>
            <a:pathLst>
              <a:path h="7841595" w="5881196">
                <a:moveTo>
                  <a:pt x="0" y="0"/>
                </a:moveTo>
                <a:lnTo>
                  <a:pt x="5881196" y="0"/>
                </a:lnTo>
                <a:lnTo>
                  <a:pt x="5881196" y="7841596"/>
                </a:lnTo>
                <a:lnTo>
                  <a:pt x="0" y="78415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1155" y="1452540"/>
            <a:ext cx="7956694" cy="8011999"/>
          </a:xfrm>
          <a:custGeom>
            <a:avLst/>
            <a:gdLst/>
            <a:ahLst/>
            <a:cxnLst/>
            <a:rect r="r" b="b" t="t" l="l"/>
            <a:pathLst>
              <a:path h="8011999" w="7956694">
                <a:moveTo>
                  <a:pt x="0" y="0"/>
                </a:moveTo>
                <a:lnTo>
                  <a:pt x="7956694" y="0"/>
                </a:lnTo>
                <a:lnTo>
                  <a:pt x="7956694" y="8012000"/>
                </a:lnTo>
                <a:lnTo>
                  <a:pt x="0" y="801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0242" r="0" b="-20242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78499" y="6429960"/>
            <a:ext cx="6809670" cy="3857040"/>
          </a:xfrm>
          <a:custGeom>
            <a:avLst/>
            <a:gdLst/>
            <a:ahLst/>
            <a:cxnLst/>
            <a:rect r="r" b="b" t="t" l="l"/>
            <a:pathLst>
              <a:path h="3857040" w="6809670">
                <a:moveTo>
                  <a:pt x="0" y="0"/>
                </a:moveTo>
                <a:lnTo>
                  <a:pt x="6809671" y="0"/>
                </a:lnTo>
                <a:lnTo>
                  <a:pt x="6809671" y="3857040"/>
                </a:lnTo>
                <a:lnTo>
                  <a:pt x="0" y="3857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26613" y="871690"/>
            <a:ext cx="5830261" cy="3188424"/>
          </a:xfrm>
          <a:custGeom>
            <a:avLst/>
            <a:gdLst/>
            <a:ahLst/>
            <a:cxnLst/>
            <a:rect r="r" b="b" t="t" l="l"/>
            <a:pathLst>
              <a:path h="3188424" w="5830261">
                <a:moveTo>
                  <a:pt x="0" y="0"/>
                </a:moveTo>
                <a:lnTo>
                  <a:pt x="5830262" y="0"/>
                </a:lnTo>
                <a:lnTo>
                  <a:pt x="5830262" y="3188424"/>
                </a:lnTo>
                <a:lnTo>
                  <a:pt x="0" y="3188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48354" y="871690"/>
            <a:ext cx="4603488" cy="3452616"/>
          </a:xfrm>
          <a:custGeom>
            <a:avLst/>
            <a:gdLst/>
            <a:ahLst/>
            <a:cxnLst/>
            <a:rect r="r" b="b" t="t" l="l"/>
            <a:pathLst>
              <a:path h="3452616" w="4603488">
                <a:moveTo>
                  <a:pt x="0" y="0"/>
                </a:moveTo>
                <a:lnTo>
                  <a:pt x="4603488" y="0"/>
                </a:lnTo>
                <a:lnTo>
                  <a:pt x="4603488" y="3452616"/>
                </a:lnTo>
                <a:lnTo>
                  <a:pt x="0" y="3452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07602" y="6701701"/>
            <a:ext cx="4780398" cy="3585299"/>
          </a:xfrm>
          <a:custGeom>
            <a:avLst/>
            <a:gdLst/>
            <a:ahLst/>
            <a:cxnLst/>
            <a:rect r="r" b="b" t="t" l="l"/>
            <a:pathLst>
              <a:path h="3585299" w="4780398">
                <a:moveTo>
                  <a:pt x="0" y="0"/>
                </a:moveTo>
                <a:lnTo>
                  <a:pt x="4780398" y="0"/>
                </a:lnTo>
                <a:lnTo>
                  <a:pt x="4780398" y="3585299"/>
                </a:lnTo>
                <a:lnTo>
                  <a:pt x="0" y="3585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6690" y="4324306"/>
            <a:ext cx="5463892" cy="2989677"/>
          </a:xfrm>
          <a:custGeom>
            <a:avLst/>
            <a:gdLst/>
            <a:ahLst/>
            <a:cxnLst/>
            <a:rect r="r" b="b" t="t" l="l"/>
            <a:pathLst>
              <a:path h="2989677" w="5463892">
                <a:moveTo>
                  <a:pt x="0" y="0"/>
                </a:moveTo>
                <a:lnTo>
                  <a:pt x="5463892" y="0"/>
                </a:lnTo>
                <a:lnTo>
                  <a:pt x="5463892" y="2989676"/>
                </a:lnTo>
                <a:lnTo>
                  <a:pt x="0" y="29896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6690" y="7102923"/>
            <a:ext cx="5660582" cy="3184077"/>
          </a:xfrm>
          <a:custGeom>
            <a:avLst/>
            <a:gdLst/>
            <a:ahLst/>
            <a:cxnLst/>
            <a:rect r="r" b="b" t="t" l="l"/>
            <a:pathLst>
              <a:path h="3184077" w="5660582">
                <a:moveTo>
                  <a:pt x="0" y="0"/>
                </a:moveTo>
                <a:lnTo>
                  <a:pt x="5660582" y="0"/>
                </a:lnTo>
                <a:lnTo>
                  <a:pt x="5660582" y="3184077"/>
                </a:lnTo>
                <a:lnTo>
                  <a:pt x="0" y="31840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072614" y="3669096"/>
            <a:ext cx="7434987" cy="3644886"/>
          </a:xfrm>
          <a:custGeom>
            <a:avLst/>
            <a:gdLst/>
            <a:ahLst/>
            <a:cxnLst/>
            <a:rect r="r" b="b" t="t" l="l"/>
            <a:pathLst>
              <a:path h="3644886" w="7434987">
                <a:moveTo>
                  <a:pt x="0" y="0"/>
                </a:moveTo>
                <a:lnTo>
                  <a:pt x="7434988" y="0"/>
                </a:lnTo>
                <a:lnTo>
                  <a:pt x="7434988" y="3644886"/>
                </a:lnTo>
                <a:lnTo>
                  <a:pt x="0" y="3644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88659" y="76203"/>
            <a:ext cx="3542011" cy="6375619"/>
          </a:xfrm>
          <a:custGeom>
            <a:avLst/>
            <a:gdLst/>
            <a:ahLst/>
            <a:cxnLst/>
            <a:rect r="r" b="b" t="t" l="l"/>
            <a:pathLst>
              <a:path h="6375619" w="3542011">
                <a:moveTo>
                  <a:pt x="0" y="0"/>
                </a:moveTo>
                <a:lnTo>
                  <a:pt x="3542011" y="0"/>
                </a:lnTo>
                <a:lnTo>
                  <a:pt x="3542011" y="6375620"/>
                </a:lnTo>
                <a:lnTo>
                  <a:pt x="0" y="63756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6690" y="0"/>
            <a:ext cx="2402392" cy="4324306"/>
          </a:xfrm>
          <a:custGeom>
            <a:avLst/>
            <a:gdLst/>
            <a:ahLst/>
            <a:cxnLst/>
            <a:rect r="r" b="b" t="t" l="l"/>
            <a:pathLst>
              <a:path h="4324306" w="2402392">
                <a:moveTo>
                  <a:pt x="0" y="0"/>
                </a:moveTo>
                <a:lnTo>
                  <a:pt x="2402392" y="0"/>
                </a:lnTo>
                <a:lnTo>
                  <a:pt x="2402392" y="4324306"/>
                </a:lnTo>
                <a:lnTo>
                  <a:pt x="0" y="4324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48354" y="76203"/>
            <a:ext cx="1506996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50"/>
              </a:lnSpc>
            </a:pPr>
            <a:r>
              <a:rPr lang="en-US" sz="5875">
                <a:solidFill>
                  <a:srgbClr val="E4100A"/>
                </a:solidFill>
                <a:latin typeface="Open Sans"/>
              </a:rPr>
              <a:t>Танцевально-психологические тренинги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380795"/>
            <a:ext cx="7138927" cy="3906205"/>
          </a:xfrm>
          <a:custGeom>
            <a:avLst/>
            <a:gdLst/>
            <a:ahLst/>
            <a:cxnLst/>
            <a:rect r="r" b="b" t="t" l="l"/>
            <a:pathLst>
              <a:path h="3906205" w="7138927">
                <a:moveTo>
                  <a:pt x="0" y="0"/>
                </a:moveTo>
                <a:lnTo>
                  <a:pt x="7138927" y="0"/>
                </a:lnTo>
                <a:lnTo>
                  <a:pt x="7138927" y="3906205"/>
                </a:lnTo>
                <a:lnTo>
                  <a:pt x="0" y="3906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33775" y="0"/>
            <a:ext cx="7001586" cy="3831056"/>
          </a:xfrm>
          <a:custGeom>
            <a:avLst/>
            <a:gdLst/>
            <a:ahLst/>
            <a:cxnLst/>
            <a:rect r="r" b="b" t="t" l="l"/>
            <a:pathLst>
              <a:path h="3831056" w="7001586">
                <a:moveTo>
                  <a:pt x="0" y="0"/>
                </a:moveTo>
                <a:lnTo>
                  <a:pt x="7001586" y="0"/>
                </a:lnTo>
                <a:lnTo>
                  <a:pt x="7001586" y="3831056"/>
                </a:lnTo>
                <a:lnTo>
                  <a:pt x="0" y="3831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18125" y="1915528"/>
            <a:ext cx="8460807" cy="4629498"/>
          </a:xfrm>
          <a:custGeom>
            <a:avLst/>
            <a:gdLst/>
            <a:ahLst/>
            <a:cxnLst/>
            <a:rect r="r" b="b" t="t" l="l"/>
            <a:pathLst>
              <a:path h="4629498" w="8460807">
                <a:moveTo>
                  <a:pt x="0" y="0"/>
                </a:moveTo>
                <a:lnTo>
                  <a:pt x="8460807" y="0"/>
                </a:lnTo>
                <a:lnTo>
                  <a:pt x="8460807" y="4629498"/>
                </a:lnTo>
                <a:lnTo>
                  <a:pt x="0" y="46294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74710" y="3305087"/>
            <a:ext cx="6719716" cy="3676826"/>
          </a:xfrm>
          <a:custGeom>
            <a:avLst/>
            <a:gdLst/>
            <a:ahLst/>
            <a:cxnLst/>
            <a:rect r="r" b="b" t="t" l="l"/>
            <a:pathLst>
              <a:path h="3676826" w="6719716">
                <a:moveTo>
                  <a:pt x="0" y="0"/>
                </a:moveTo>
                <a:lnTo>
                  <a:pt x="6719716" y="0"/>
                </a:lnTo>
                <a:lnTo>
                  <a:pt x="6719716" y="3676826"/>
                </a:lnTo>
                <a:lnTo>
                  <a:pt x="0" y="367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76752" y="6611346"/>
            <a:ext cx="6534497" cy="3675654"/>
          </a:xfrm>
          <a:custGeom>
            <a:avLst/>
            <a:gdLst/>
            <a:ahLst/>
            <a:cxnLst/>
            <a:rect r="r" b="b" t="t" l="l"/>
            <a:pathLst>
              <a:path h="3675654" w="6534497">
                <a:moveTo>
                  <a:pt x="0" y="0"/>
                </a:moveTo>
                <a:lnTo>
                  <a:pt x="6534496" y="0"/>
                </a:lnTo>
                <a:lnTo>
                  <a:pt x="6534496" y="3675654"/>
                </a:lnTo>
                <a:lnTo>
                  <a:pt x="0" y="36756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98268" y="7009599"/>
            <a:ext cx="5989732" cy="3277401"/>
          </a:xfrm>
          <a:custGeom>
            <a:avLst/>
            <a:gdLst/>
            <a:ahLst/>
            <a:cxnLst/>
            <a:rect r="r" b="b" t="t" l="l"/>
            <a:pathLst>
              <a:path h="3277401" w="5989732">
                <a:moveTo>
                  <a:pt x="0" y="0"/>
                </a:moveTo>
                <a:lnTo>
                  <a:pt x="5989732" y="0"/>
                </a:lnTo>
                <a:lnTo>
                  <a:pt x="5989732" y="3277401"/>
                </a:lnTo>
                <a:lnTo>
                  <a:pt x="0" y="32774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6962" y="2269266"/>
            <a:ext cx="7814321" cy="4275760"/>
          </a:xfrm>
          <a:custGeom>
            <a:avLst/>
            <a:gdLst/>
            <a:ahLst/>
            <a:cxnLst/>
            <a:rect r="r" b="b" t="t" l="l"/>
            <a:pathLst>
              <a:path h="4275760" w="7814321">
                <a:moveTo>
                  <a:pt x="0" y="0"/>
                </a:moveTo>
                <a:lnTo>
                  <a:pt x="7814320" y="0"/>
                </a:lnTo>
                <a:lnTo>
                  <a:pt x="7814320" y="4275760"/>
                </a:lnTo>
                <a:lnTo>
                  <a:pt x="0" y="42757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24593"/>
            <a:ext cx="5995386" cy="3280494"/>
          </a:xfrm>
          <a:custGeom>
            <a:avLst/>
            <a:gdLst/>
            <a:ahLst/>
            <a:cxnLst/>
            <a:rect r="r" b="b" t="t" l="l"/>
            <a:pathLst>
              <a:path h="3280494" w="5995386">
                <a:moveTo>
                  <a:pt x="0" y="0"/>
                </a:moveTo>
                <a:lnTo>
                  <a:pt x="5995386" y="0"/>
                </a:lnTo>
                <a:lnTo>
                  <a:pt x="5995386" y="3280494"/>
                </a:lnTo>
                <a:lnTo>
                  <a:pt x="0" y="32804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703271" y="-125860"/>
            <a:ext cx="15069961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90"/>
              </a:lnSpc>
            </a:pPr>
            <a:r>
              <a:rPr lang="en-US" sz="5075">
                <a:solidFill>
                  <a:srgbClr val="E4100A"/>
                </a:solidFill>
                <a:latin typeface="Open Sans"/>
              </a:rPr>
              <a:t>         Танцевально-психологические </a:t>
            </a:r>
          </a:p>
          <a:p>
            <a:pPr marL="0" indent="0" lvl="0">
              <a:lnSpc>
                <a:spcPts val="6090"/>
              </a:lnSpc>
            </a:pPr>
            <a:r>
              <a:rPr lang="en-US" sz="5075">
                <a:solidFill>
                  <a:srgbClr val="E4100A"/>
                </a:solidFill>
                <a:latin typeface="Open Sans"/>
              </a:rPr>
              <a:t>                          тренинги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52781" y="1835286"/>
            <a:ext cx="6145047" cy="8693259"/>
          </a:xfrm>
          <a:custGeom>
            <a:avLst/>
            <a:gdLst/>
            <a:ahLst/>
            <a:cxnLst/>
            <a:rect r="r" b="b" t="t" l="l"/>
            <a:pathLst>
              <a:path h="8693259" w="6145047">
                <a:moveTo>
                  <a:pt x="0" y="0"/>
                </a:moveTo>
                <a:lnTo>
                  <a:pt x="6145047" y="0"/>
                </a:lnTo>
                <a:lnTo>
                  <a:pt x="6145047" y="8693258"/>
                </a:lnTo>
                <a:lnTo>
                  <a:pt x="0" y="8693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99279" y="1835286"/>
            <a:ext cx="6230418" cy="8814031"/>
          </a:xfrm>
          <a:custGeom>
            <a:avLst/>
            <a:gdLst/>
            <a:ahLst/>
            <a:cxnLst/>
            <a:rect r="r" b="b" t="t" l="l"/>
            <a:pathLst>
              <a:path h="8814031" w="6230418">
                <a:moveTo>
                  <a:pt x="0" y="0"/>
                </a:moveTo>
                <a:lnTo>
                  <a:pt x="6230418" y="0"/>
                </a:lnTo>
                <a:lnTo>
                  <a:pt x="6230418" y="8814031"/>
                </a:lnTo>
                <a:lnTo>
                  <a:pt x="0" y="8814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-128588"/>
            <a:ext cx="15603542" cy="151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E4100A"/>
                </a:solidFill>
                <a:latin typeface="Open Sans"/>
              </a:rPr>
              <a:t>профилактика, обучение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821" y="1604113"/>
            <a:ext cx="11577183" cy="8682887"/>
          </a:xfrm>
          <a:custGeom>
            <a:avLst/>
            <a:gdLst/>
            <a:ahLst/>
            <a:cxnLst/>
            <a:rect r="r" b="b" t="t" l="l"/>
            <a:pathLst>
              <a:path h="8682887" w="11577183">
                <a:moveTo>
                  <a:pt x="0" y="0"/>
                </a:moveTo>
                <a:lnTo>
                  <a:pt x="11577183" y="0"/>
                </a:lnTo>
                <a:lnTo>
                  <a:pt x="11577183" y="8682887"/>
                </a:lnTo>
                <a:lnTo>
                  <a:pt x="0" y="8682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57233" y="1604113"/>
            <a:ext cx="4884124" cy="8682887"/>
          </a:xfrm>
          <a:custGeom>
            <a:avLst/>
            <a:gdLst/>
            <a:ahLst/>
            <a:cxnLst/>
            <a:rect r="r" b="b" t="t" l="l"/>
            <a:pathLst>
              <a:path h="8682887" w="4884124">
                <a:moveTo>
                  <a:pt x="0" y="0"/>
                </a:moveTo>
                <a:lnTo>
                  <a:pt x="4884124" y="0"/>
                </a:lnTo>
                <a:lnTo>
                  <a:pt x="4884124" y="8682887"/>
                </a:lnTo>
                <a:lnTo>
                  <a:pt x="0" y="868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56497" y="-23812"/>
            <a:ext cx="15202803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E4100A"/>
                </a:solidFill>
                <a:latin typeface="Open Sans"/>
              </a:rPr>
              <a:t>профилактика, обучение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7446" y="3077135"/>
            <a:ext cx="7852547" cy="222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849"/>
              </a:lnSpc>
            </a:pPr>
            <a:r>
              <a:rPr lang="en-US" sz="7374">
                <a:solidFill>
                  <a:srgbClr val="590CD7"/>
                </a:solidFill>
                <a:latin typeface="Open Sans"/>
              </a:rPr>
              <a:t>Направления деятельности ПС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469804" y="1600760"/>
            <a:ext cx="7619099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09"/>
              </a:lnSpc>
            </a:pPr>
            <a:r>
              <a:rPr lang="en-US" sz="5424">
                <a:solidFill>
                  <a:srgbClr val="590CD7"/>
                </a:solidFill>
                <a:latin typeface="Roboto Bold"/>
              </a:rPr>
              <a:t>Психодиагностическое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76421" y="1610285"/>
            <a:ext cx="121718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295400" indent="-647700" lvl="1">
              <a:lnSpc>
                <a:spcPts val="7200"/>
              </a:lnSpc>
              <a:buFont typeface="Arial"/>
              <a:buChar char="•"/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469804" y="2988989"/>
            <a:ext cx="499202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09"/>
              </a:lnSpc>
            </a:pPr>
            <a:r>
              <a:rPr lang="en-US" sz="5424">
                <a:solidFill>
                  <a:srgbClr val="590CD7"/>
                </a:solidFill>
                <a:latin typeface="Roboto Bold"/>
              </a:rPr>
              <a:t>Развивающее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76421" y="3003277"/>
            <a:ext cx="121718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95400" indent="-647700" lvl="1">
              <a:lnSpc>
                <a:spcPts val="7200"/>
              </a:lnSpc>
              <a:buFont typeface="Arial"/>
              <a:buChar char="•"/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552765" y="4365352"/>
            <a:ext cx="6706535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09"/>
              </a:lnSpc>
            </a:pPr>
            <a:r>
              <a:rPr lang="en-US" sz="5424">
                <a:solidFill>
                  <a:srgbClr val="590CD7"/>
                </a:solidFill>
                <a:latin typeface="Roboto Bold"/>
              </a:rPr>
              <a:t>Просветительско-профилактическое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76421" y="4396269"/>
            <a:ext cx="121718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95400" indent="-647700" lvl="1">
              <a:lnSpc>
                <a:spcPts val="7200"/>
              </a:lnSpc>
              <a:buFont typeface="Arial"/>
              <a:buChar char="•"/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876421" y="6091719"/>
            <a:ext cx="121718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95400" indent="-647700" lvl="1">
              <a:lnSpc>
                <a:spcPts val="7200"/>
              </a:lnSpc>
              <a:buFont typeface="Arial"/>
              <a:buChar char="•"/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876421" y="7958619"/>
            <a:ext cx="121718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95400" indent="-647700" lvl="1">
              <a:lnSpc>
                <a:spcPts val="7200"/>
              </a:lnSpc>
              <a:buFont typeface="Arial"/>
              <a:buChar char="•"/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552765" y="7949094"/>
            <a:ext cx="6139015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09"/>
              </a:lnSpc>
            </a:pPr>
            <a:r>
              <a:rPr lang="en-US" sz="5424">
                <a:solidFill>
                  <a:srgbClr val="590CD7"/>
                </a:solidFill>
                <a:latin typeface="Roboto Bold"/>
              </a:rPr>
              <a:t>Консультативное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552765" y="6177444"/>
            <a:ext cx="6136997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09"/>
              </a:lnSpc>
            </a:pPr>
            <a:r>
              <a:rPr lang="en-US" sz="5424">
                <a:solidFill>
                  <a:srgbClr val="590CD7"/>
                </a:solidFill>
                <a:latin typeface="Roboto Bold"/>
              </a:rPr>
              <a:t>Социально-информационное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86640" y="3035122"/>
            <a:ext cx="11502666" cy="299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849"/>
              </a:lnSpc>
            </a:pPr>
            <a:r>
              <a:rPr lang="en-US" sz="9874">
                <a:solidFill>
                  <a:srgbClr val="E4100A"/>
                </a:solidFill>
                <a:latin typeface="Open Sans"/>
              </a:rPr>
              <a:t>Индивидуальное консультирование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81654" y="2775663"/>
            <a:ext cx="5873751" cy="4586250"/>
          </a:xfrm>
          <a:custGeom>
            <a:avLst/>
            <a:gdLst/>
            <a:ahLst/>
            <a:cxnLst/>
            <a:rect r="r" b="b" t="t" l="l"/>
            <a:pathLst>
              <a:path h="4586250" w="5873751">
                <a:moveTo>
                  <a:pt x="0" y="0"/>
                </a:moveTo>
                <a:lnTo>
                  <a:pt x="5873751" y="0"/>
                </a:lnTo>
                <a:lnTo>
                  <a:pt x="5873751" y="4586249"/>
                </a:lnTo>
                <a:lnTo>
                  <a:pt x="0" y="4586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218" r="-33773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076908"/>
            <a:ext cx="18288000" cy="430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89"/>
              </a:lnSpc>
            </a:pPr>
            <a:r>
              <a:rPr lang="en-US" sz="7074">
                <a:solidFill>
                  <a:srgbClr val="590CD7"/>
                </a:solidFill>
                <a:latin typeface="Open Sans"/>
              </a:rPr>
              <a:t>  </a:t>
            </a:r>
          </a:p>
          <a:p>
            <a:pPr>
              <a:lnSpc>
                <a:spcPts val="8489"/>
              </a:lnSpc>
            </a:pPr>
          </a:p>
          <a:p>
            <a:pPr algn="ctr">
              <a:lnSpc>
                <a:spcPts val="8489"/>
              </a:lnSpc>
            </a:pPr>
            <a:r>
              <a:rPr lang="en-US" sz="7074">
                <a:solidFill>
                  <a:srgbClr val="590CD7"/>
                </a:solidFill>
                <a:latin typeface="Open Sans"/>
              </a:rPr>
              <a:t>Координационный совет </a:t>
            </a:r>
          </a:p>
          <a:p>
            <a:pPr>
              <a:lnSpc>
                <a:spcPts val="8489"/>
              </a:lnSpc>
            </a:pPr>
            <a:r>
              <a:rPr lang="en-US" sz="7074">
                <a:solidFill>
                  <a:srgbClr val="590CD7"/>
                </a:solidFill>
                <a:latin typeface="Open Sans"/>
              </a:rPr>
              <a:t>       “Безопасная среда”, PsycoExpress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76203"/>
            <a:ext cx="17999037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29"/>
              </a:lnSpc>
            </a:pPr>
            <a:r>
              <a:rPr lang="en-US" sz="8274">
                <a:solidFill>
                  <a:srgbClr val="E4100A"/>
                </a:solidFill>
                <a:latin typeface="Open Sans"/>
              </a:rPr>
              <a:t>Социально-информационное направление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259825" y="8601822"/>
            <a:ext cx="1479386" cy="1312955"/>
          </a:xfrm>
          <a:custGeom>
            <a:avLst/>
            <a:gdLst/>
            <a:ahLst/>
            <a:cxnLst/>
            <a:rect r="r" b="b" t="t" l="l"/>
            <a:pathLst>
              <a:path h="1312955" w="1479386">
                <a:moveTo>
                  <a:pt x="0" y="0"/>
                </a:moveTo>
                <a:lnTo>
                  <a:pt x="1479387" y="0"/>
                </a:lnTo>
                <a:lnTo>
                  <a:pt x="1479387" y="1312956"/>
                </a:lnTo>
                <a:lnTo>
                  <a:pt x="0" y="13129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17142" y="2641514"/>
            <a:ext cx="9675733" cy="348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798"/>
              </a:lnSpc>
            </a:pPr>
            <a:r>
              <a:rPr lang="en-US" sz="11499">
                <a:solidFill>
                  <a:srgbClr val="590CD7"/>
                </a:solidFill>
                <a:latin typeface="Open Sans"/>
              </a:rPr>
              <a:t>Спасибо </a:t>
            </a:r>
          </a:p>
          <a:p>
            <a:pPr marL="0" indent="0" lvl="0">
              <a:lnSpc>
                <a:spcPts val="13798"/>
              </a:lnSpc>
              <a:spcBef>
                <a:spcPct val="0"/>
              </a:spcBef>
            </a:pPr>
            <a:r>
              <a:rPr lang="en-US" sz="11499">
                <a:solidFill>
                  <a:srgbClr val="590CD7"/>
                </a:solidFill>
                <a:latin typeface="Open Sans"/>
              </a:rPr>
              <a:t>за внимание!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822018" y="9190355"/>
            <a:ext cx="11465982" cy="69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E4100A"/>
                </a:solidFill>
                <a:latin typeface="Roboto"/>
              </a:rPr>
              <a:t>Cлужба психологической поддержки КазАДИ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648872" cy="10287000"/>
          </a:xfrm>
          <a:custGeom>
            <a:avLst/>
            <a:gdLst/>
            <a:ahLst/>
            <a:cxnLst/>
            <a:rect r="r" b="b" t="t" l="l"/>
            <a:pathLst>
              <a:path h="10287000" w="6648872">
                <a:moveTo>
                  <a:pt x="0" y="0"/>
                </a:moveTo>
                <a:lnTo>
                  <a:pt x="6648872" y="0"/>
                </a:lnTo>
                <a:lnTo>
                  <a:pt x="66488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06" t="0" r="0" b="-209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78935" y="209550"/>
            <a:ext cx="12288063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59"/>
              </a:lnSpc>
              <a:spcBef>
                <a:spcPct val="0"/>
              </a:spcBef>
            </a:pPr>
            <a:r>
              <a:rPr lang="en-US" sz="10799">
                <a:solidFill>
                  <a:srgbClr val="E4100A"/>
                </a:solidFill>
                <a:latin typeface="Open Sans"/>
              </a:rPr>
              <a:t>психодиагностика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59387" y="9125585"/>
            <a:ext cx="15899913" cy="646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E4100A"/>
                </a:solidFill>
                <a:latin typeface="Roboto"/>
              </a:rPr>
              <a:t>Служба психологической поддержки КазАДИ им. Л.Б. Гончарова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9387" y="2490127"/>
            <a:ext cx="16194226" cy="335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87454" indent="-593727" lvl="1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rgbClr val="590CD7"/>
                </a:solidFill>
                <a:latin typeface="Open Sans"/>
              </a:rPr>
              <a:t>Диагностика самооценки Ч. Спилбергера, Ю.Л. Ханина 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rgbClr val="590CD7"/>
                </a:solidFill>
                <a:latin typeface="Open Sans"/>
              </a:rPr>
              <a:t>      </a:t>
            </a:r>
            <a:r>
              <a:rPr lang="en-US" sz="5500">
                <a:solidFill>
                  <a:srgbClr val="590CD7"/>
                </a:solidFill>
                <a:latin typeface="Open Sans"/>
              </a:rPr>
              <a:t>(State-Trait Anxiety Inventory, STAI - </a:t>
            </a:r>
          </a:p>
          <a:p>
            <a:pPr>
              <a:lnSpc>
                <a:spcPts val="6600"/>
              </a:lnSpc>
              <a:spcBef>
                <a:spcPct val="0"/>
              </a:spcBef>
            </a:pPr>
            <a:r>
              <a:rPr lang="en-US" sz="5500">
                <a:solidFill>
                  <a:srgbClr val="590CD7"/>
                </a:solidFill>
                <a:latin typeface="Open Sans"/>
              </a:rPr>
              <a:t>      Шкала тревожности)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8604" y="6319177"/>
            <a:ext cx="15715010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00"/>
              </a:lnSpc>
              <a:spcBef>
                <a:spcPct val="0"/>
              </a:spcBef>
            </a:pPr>
            <a:r>
              <a:rPr lang="en-US" sz="5500">
                <a:solidFill>
                  <a:srgbClr val="590CD7"/>
                </a:solidFill>
                <a:latin typeface="Open Sans"/>
              </a:rPr>
              <a:t>2. Опросник САН (самочувствие, активность, настроение)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7987" y="302647"/>
            <a:ext cx="16571313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5000">
                <a:solidFill>
                  <a:srgbClr val="590CD7"/>
                </a:solidFill>
                <a:latin typeface="Open Sans"/>
              </a:rPr>
              <a:t>Диагностика самооценки Ч. Спилбергера, Л. Ханина. </a:t>
            </a:r>
          </a:p>
          <a:p>
            <a:pPr>
              <a:lnSpc>
                <a:spcPts val="6000"/>
              </a:lnSpc>
            </a:pPr>
            <a:r>
              <a:rPr lang="en-US" sz="5000">
                <a:solidFill>
                  <a:srgbClr val="590CD7"/>
                </a:solidFill>
                <a:latin typeface="Open Sans"/>
              </a:rPr>
              <a:t>(State-Trait Anxiety Inventory, STAI - </a:t>
            </a:r>
          </a:p>
          <a:p>
            <a:pPr algn="just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590CD7"/>
                </a:solidFill>
                <a:latin typeface="Open Sans"/>
              </a:rPr>
              <a:t>Шкала тревожности Ч. Спилбергера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3287395"/>
            <a:ext cx="17557506" cy="5970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E4100A"/>
                </a:solidFill>
                <a:latin typeface="Roboto"/>
              </a:rPr>
              <a:t>Определяются:</a:t>
            </a:r>
          </a:p>
          <a:p>
            <a:pPr>
              <a:lnSpc>
                <a:spcPts val="9520"/>
              </a:lnSpc>
            </a:pPr>
          </a:p>
          <a:p>
            <a:pPr marL="1468122" indent="-734061" lvl="1">
              <a:lnSpc>
                <a:spcPts val="9520"/>
              </a:lnSpc>
              <a:buFont typeface="Arial"/>
              <a:buChar char="•"/>
            </a:pPr>
            <a:r>
              <a:rPr lang="en-US" sz="6800">
                <a:solidFill>
                  <a:srgbClr val="E4100A"/>
                </a:solidFill>
                <a:latin typeface="Roboto"/>
              </a:rPr>
              <a:t>Уровень ситуативной тревожности, СТ.</a:t>
            </a:r>
          </a:p>
          <a:p>
            <a:pPr>
              <a:lnSpc>
                <a:spcPts val="9520"/>
              </a:lnSpc>
            </a:pPr>
          </a:p>
          <a:p>
            <a:pPr marL="1468122" indent="-734061" lvl="1">
              <a:lnSpc>
                <a:spcPts val="9520"/>
              </a:lnSpc>
              <a:buFont typeface="Arial"/>
              <a:buChar char="•"/>
            </a:pPr>
            <a:r>
              <a:rPr lang="en-US" sz="6800">
                <a:solidFill>
                  <a:srgbClr val="E4100A"/>
                </a:solidFill>
                <a:latin typeface="Roboto"/>
              </a:rPr>
              <a:t>Уровень личностной тревожности, ЛТ.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6475" y="2496184"/>
            <a:ext cx="17115051" cy="7790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590CD7"/>
                </a:solidFill>
                <a:latin typeface="Roboto Bold"/>
              </a:rPr>
              <a:t>Cтресс -</a:t>
            </a:r>
            <a:r>
              <a:rPr lang="en-US" sz="3399">
                <a:solidFill>
                  <a:srgbClr val="590CD7"/>
                </a:solidFill>
                <a:latin typeface="Roboto"/>
              </a:rPr>
              <a:t> это соcтояние организма, когда есть  и физическое и эмоциональное напряжение. </a:t>
            </a:r>
          </a:p>
          <a:p>
            <a:pPr algn="just">
              <a:lnSpc>
                <a:spcPts val="4759"/>
              </a:lnSpc>
            </a:pP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590CD7"/>
                </a:solidFill>
                <a:latin typeface="Roboto Bold"/>
              </a:rPr>
              <a:t>Тревога -</a:t>
            </a:r>
            <a:r>
              <a:rPr lang="en-US" sz="3399">
                <a:solidFill>
                  <a:srgbClr val="590CD7"/>
                </a:solidFill>
                <a:latin typeface="Roboto"/>
              </a:rPr>
              <a:t> это состояние чрезмерного беспокойства. Стресс и тревога - не одно и то же. Стресс - это естественная реакция организма на существующий стрессор. А тревога - это ощущение неспособности контролировать ситуацию. Ее запускает не сам стрессор, а мысль, вызывающая страх. </a:t>
            </a:r>
          </a:p>
          <a:p>
            <a:pPr algn="just">
              <a:lnSpc>
                <a:spcPts val="4759"/>
              </a:lnSpc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590CD7"/>
                </a:solidFill>
                <a:latin typeface="Roboto Bold"/>
              </a:rPr>
              <a:t>Тревожность. </a:t>
            </a:r>
            <a:r>
              <a:rPr lang="en-US" sz="3399">
                <a:solidFill>
                  <a:srgbClr val="590CD7"/>
                </a:solidFill>
                <a:latin typeface="Roboto"/>
              </a:rPr>
              <a:t>Если тревога - это эпизодические проявления беспокойства, то тревожность - это уже устойчивое состояние. тревожность вызывает ощутимые телесные и эмоциональные реакции: учащенное сердцебиение, повышение ад, снижение порога чувствительности, постоянное напряжение в мышцах тела, расстройство сна и настроения, нарушение аппетита и др.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26254" y="53766"/>
            <a:ext cx="15826359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5000">
                <a:solidFill>
                  <a:srgbClr val="E4100A"/>
                </a:solidFill>
                <a:latin typeface="Open Sans"/>
              </a:rPr>
              <a:t>Диагностика самооценки Ч.  Спилбергера, Ханина </a:t>
            </a:r>
          </a:p>
          <a:p>
            <a:pPr algn="just">
              <a:lnSpc>
                <a:spcPts val="6000"/>
              </a:lnSpc>
            </a:pPr>
            <a:r>
              <a:rPr lang="en-US" sz="5000">
                <a:solidFill>
                  <a:srgbClr val="E4100A"/>
                </a:solidFill>
                <a:latin typeface="Open Sans"/>
              </a:rPr>
              <a:t>(State-Trait Anxiety Inventory, STAI - </a:t>
            </a:r>
          </a:p>
          <a:p>
            <a:pPr algn="just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E4100A"/>
                </a:solidFill>
                <a:latin typeface="Open Sans"/>
              </a:rPr>
              <a:t>Шкала тревожности Ч. Спилбергера.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1403" y="2076759"/>
            <a:ext cx="17723427" cy="7976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590CD7"/>
                </a:solidFill>
                <a:latin typeface="Roboto"/>
              </a:rPr>
              <a:t>Данный тест - это информативный способ самооценки уровня тревожности в данный момент (реактивная тревожность как состояние) и личностной тревожности (как устойчивая характеристика личности).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590CD7"/>
                </a:solidFill>
                <a:latin typeface="Roboto"/>
              </a:rPr>
              <a:t> 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590CD7"/>
                </a:solidFill>
                <a:latin typeface="Roboto"/>
              </a:rPr>
              <a:t>Ситуативная или реактивная тревожность как состояние характеризуется субъективно  переживаемыми эмоциями: напряжением, беспокойством, озабоченностью, нервозностью. Это состояние возникает в качестве эмоциональной реакции на стрессовую ситуацию и может быть разным по интенсивности и динамичности во времени. </a:t>
            </a:r>
          </a:p>
          <a:p>
            <a:pPr algn="just">
              <a:lnSpc>
                <a:spcPts val="461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590CD7"/>
                </a:solidFill>
                <a:latin typeface="Roboto"/>
              </a:rPr>
              <a:t>Шкала личностной тревожности оценивает стабильные аспекты личности.  Под ЛТ подразумевается устойчивая индивидуальная характеристика, отражающая предрасположенность субъекта к тревоге. Это конституциональная черта, обусловливающая склонность воспринимать угрозу в широком диапазоне ситуаций.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53620" y="-14288"/>
            <a:ext cx="14498994" cy="208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20"/>
              </a:lnSpc>
            </a:pPr>
            <a:r>
              <a:rPr lang="en-US" sz="4600">
                <a:solidFill>
                  <a:srgbClr val="E4100A"/>
                </a:solidFill>
                <a:latin typeface="Open Sans"/>
              </a:rPr>
              <a:t>Диагностика самооценки Ч.  Спилбергера, Ханина </a:t>
            </a:r>
          </a:p>
          <a:p>
            <a:pPr>
              <a:lnSpc>
                <a:spcPts val="5520"/>
              </a:lnSpc>
            </a:pPr>
            <a:r>
              <a:rPr lang="en-US" sz="4600">
                <a:solidFill>
                  <a:srgbClr val="E4100A"/>
                </a:solidFill>
                <a:latin typeface="Open Sans"/>
              </a:rPr>
              <a:t>(State-Trait Anxiety Inventory, STAI - </a:t>
            </a:r>
          </a:p>
          <a:p>
            <a:pPr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E4100A"/>
                </a:solidFill>
                <a:latin typeface="Open Sans"/>
              </a:rPr>
              <a:t>Шкала тревожности Ч. Спилбергера.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2057" y="1591914"/>
            <a:ext cx="16977243" cy="8074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39"/>
              </a:lnSpc>
            </a:pPr>
          </a:p>
          <a:p>
            <a:pPr algn="just">
              <a:lnSpc>
                <a:spcPts val="6439"/>
              </a:lnSpc>
            </a:pPr>
          </a:p>
          <a:p>
            <a:pPr algn="just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90CD7"/>
                </a:solidFill>
                <a:latin typeface="Roboto"/>
              </a:rPr>
              <a:t>Определенный уровень тревожности - естественная и обязательная особенность активной деятельности личности. У индивидуума существует свой оптимальный, или желательный, уровень тревожности - так называемая полезная тревожность . Оценка человеком своего состояния в этом отношении является для него существенным компонентом самоконтроля, т.к. свойство тревожности определяет поведение человека.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7373" y="447675"/>
            <a:ext cx="16930808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5400">
                <a:solidFill>
                  <a:srgbClr val="E4100A"/>
                </a:solidFill>
                <a:latin typeface="Open Sans"/>
              </a:rPr>
              <a:t>Диагностика самооценки Ч.  Спилбергера, Ханина </a:t>
            </a:r>
          </a:p>
          <a:p>
            <a:pPr algn="just">
              <a:lnSpc>
                <a:spcPts val="6480"/>
              </a:lnSpc>
            </a:pPr>
            <a:r>
              <a:rPr lang="en-US" sz="5400">
                <a:solidFill>
                  <a:srgbClr val="E4100A"/>
                </a:solidFill>
                <a:latin typeface="Open Sans"/>
              </a:rPr>
              <a:t>(State-Trait Anxiety Inventory, STAI - </a:t>
            </a:r>
          </a:p>
          <a:p>
            <a:pPr algn="just">
              <a:lnSpc>
                <a:spcPts val="6480"/>
              </a:lnSpc>
              <a:spcBef>
                <a:spcPct val="0"/>
              </a:spcBef>
            </a:pPr>
            <a:r>
              <a:rPr lang="en-US" sz="5400">
                <a:solidFill>
                  <a:srgbClr val="E4100A"/>
                </a:solidFill>
                <a:latin typeface="Open Sans"/>
              </a:rPr>
              <a:t>Шкала тревожности Ч. Спилбергера.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29198" y="346889"/>
            <a:ext cx="13422789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879"/>
              </a:lnSpc>
            </a:pPr>
            <a:r>
              <a:rPr lang="en-US" sz="7399">
                <a:solidFill>
                  <a:srgbClr val="590CD7"/>
                </a:solidFill>
                <a:latin typeface="Open Sans"/>
              </a:rPr>
              <a:t>Результаты опроса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1590935"/>
            <a:ext cx="18288000" cy="651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E4100A"/>
                </a:solidFill>
                <a:latin typeface="Roboto"/>
              </a:rPr>
              <a:t>Опрошено: 143 респондента; </a:t>
            </a:r>
          </a:p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E4100A"/>
                </a:solidFill>
                <a:latin typeface="Roboto"/>
              </a:rPr>
              <a:t>средняя СТ - </a:t>
            </a:r>
            <a:r>
              <a:rPr lang="en-US" sz="5299">
                <a:solidFill>
                  <a:srgbClr val="E4100A"/>
                </a:solidFill>
                <a:latin typeface="Roboto Bold"/>
              </a:rPr>
              <a:t>40 С; </a:t>
            </a:r>
            <a:r>
              <a:rPr lang="en-US" sz="5299">
                <a:solidFill>
                  <a:srgbClr val="E4100A"/>
                </a:solidFill>
                <a:latin typeface="Roboto"/>
              </a:rPr>
              <a:t>средняя ЛТ -</a:t>
            </a:r>
            <a:r>
              <a:rPr lang="en-US" sz="5299">
                <a:solidFill>
                  <a:srgbClr val="E4100A"/>
                </a:solidFill>
                <a:latin typeface="Roboto Bold"/>
              </a:rPr>
              <a:t> 38 С.</a:t>
            </a:r>
          </a:p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590CD7"/>
                </a:solidFill>
                <a:latin typeface="Roboto"/>
              </a:rPr>
              <a:t>из них:</a:t>
            </a:r>
          </a:p>
          <a:p>
            <a:pPr>
              <a:lnSpc>
                <a:spcPts val="7419"/>
              </a:lnSpc>
            </a:pPr>
            <a:r>
              <a:rPr lang="en-US" sz="5299">
                <a:solidFill>
                  <a:srgbClr val="590CD7"/>
                </a:solidFill>
                <a:latin typeface="Roboto"/>
              </a:rPr>
              <a:t>1 курс - 36 студентов;                   СТ - 34 С;        ЛТ - 37,5 С.</a:t>
            </a:r>
          </a:p>
          <a:p>
            <a:pPr>
              <a:lnSpc>
                <a:spcPts val="7419"/>
              </a:lnSpc>
            </a:pPr>
            <a:r>
              <a:rPr lang="en-US" sz="5299">
                <a:solidFill>
                  <a:srgbClr val="590CD7"/>
                </a:solidFill>
                <a:latin typeface="Roboto"/>
              </a:rPr>
              <a:t>2 курс - 50 студентов;                   СТ - 34,5 С;     ЛТ - 44,5 С.</a:t>
            </a:r>
          </a:p>
          <a:p>
            <a:pPr>
              <a:lnSpc>
                <a:spcPts val="7419"/>
              </a:lnSpc>
            </a:pPr>
            <a:r>
              <a:rPr lang="en-US" sz="5299">
                <a:solidFill>
                  <a:srgbClr val="590CD7"/>
                </a:solidFill>
                <a:latin typeface="Roboto"/>
              </a:rPr>
              <a:t>3 курс - 31 студент;                        СТ - 35 С,        ЛТ - 34,5 С.</a:t>
            </a:r>
          </a:p>
          <a:p>
            <a:pPr marL="0" indent="0" lvl="0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590CD7"/>
                </a:solidFill>
                <a:latin typeface="Roboto"/>
              </a:rPr>
              <a:t>4 курс - 26 студентов;                   СТ - 35 С;        ЛТ - 38 С.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49069" y="7970520"/>
            <a:ext cx="8389862" cy="2316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590CD7"/>
                </a:solidFill>
                <a:latin typeface="Roboto Bold"/>
              </a:rPr>
              <a:t>Уровни тревожности: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590CD7"/>
                </a:solidFill>
                <a:latin typeface="Roboto"/>
              </a:rPr>
              <a:t>0 - 30 баллов - низкая тревожность 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590CD7"/>
                </a:solidFill>
                <a:latin typeface="Roboto"/>
              </a:rPr>
              <a:t>31 - 45 баллов - умеренная тревожность</a:t>
            </a:r>
          </a:p>
          <a:p>
            <a:pPr algn="just" marL="0" indent="0" lvl="0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590CD7"/>
                </a:solidFill>
                <a:latin typeface="Roboto"/>
              </a:rPr>
              <a:t>46 - 80 баллов - высокая тревожность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4772" y="1503813"/>
            <a:ext cx="9772817" cy="5459298"/>
          </a:xfrm>
          <a:custGeom>
            <a:avLst/>
            <a:gdLst/>
            <a:ahLst/>
            <a:cxnLst/>
            <a:rect r="r" b="b" t="t" l="l"/>
            <a:pathLst>
              <a:path h="5459298" w="9772817">
                <a:moveTo>
                  <a:pt x="0" y="0"/>
                </a:moveTo>
                <a:lnTo>
                  <a:pt x="9772817" y="0"/>
                </a:lnTo>
                <a:lnTo>
                  <a:pt x="9772817" y="5459298"/>
                </a:lnTo>
                <a:lnTo>
                  <a:pt x="0" y="5459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39558" y="1503813"/>
            <a:ext cx="10248442" cy="5459298"/>
          </a:xfrm>
          <a:custGeom>
            <a:avLst/>
            <a:gdLst/>
            <a:ahLst/>
            <a:cxnLst/>
            <a:rect r="r" b="b" t="t" l="l"/>
            <a:pathLst>
              <a:path h="5459298" w="10248442">
                <a:moveTo>
                  <a:pt x="0" y="0"/>
                </a:moveTo>
                <a:lnTo>
                  <a:pt x="10248442" y="0"/>
                </a:lnTo>
                <a:lnTo>
                  <a:pt x="10248442" y="5459298"/>
                </a:lnTo>
                <a:lnTo>
                  <a:pt x="0" y="545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DAF5UAc1iUI</dc:identifier>
  <dcterms:modified xsi:type="dcterms:W3CDTF">2011-08-01T06:04:30Z</dcterms:modified>
  <cp:revision>1</cp:revision>
  <dc:title>Бежевый Светлый Презентация Презентация</dc:title>
</cp:coreProperties>
</file>